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A31"/>
    <a:srgbClr val="E74D4B"/>
    <a:srgbClr val="75B96C"/>
    <a:srgbClr val="B84E94"/>
    <a:srgbClr val="EE824F"/>
    <a:srgbClr val="AB8F74"/>
    <a:srgbClr val="FFFFCC"/>
    <a:srgbClr val="BCDCCB"/>
    <a:srgbClr val="009DE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2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3704" y="-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5EB47243-285B-2741-8C7D-C88258D9CCFA}" type="datetimeFigureOut">
              <a:rPr lang="fr-FR" smtClean="0"/>
              <a:t>21/05/15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C5CA9166-BC48-2C47-B9BF-6F57720E7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7D088D39-B4EA-D24B-B9C3-6A64886EABE2}" type="datetimeFigureOut">
              <a:rPr lang="fr-FR" smtClean="0"/>
              <a:t>21/05/15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1C0E2CBA-6097-B848-A7DA-4D7BD6EB30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2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emf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033550" y="4191729"/>
            <a:ext cx="5462301" cy="2083093"/>
          </a:xfrm>
          <a:prstGeom prst="rect">
            <a:avLst/>
          </a:prstGeom>
          <a:noFill/>
        </p:spPr>
        <p:txBody>
          <a:bodyPr lIns="180000" tIns="180000" rIns="180000" bIns="180000" anchor="t" anchorCtr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Cliquez pour modifier le style des sous-titres du masque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1033550" y="1295312"/>
            <a:ext cx="6400800" cy="2066512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FFFF"/>
                </a:solidFill>
                <a:latin typeface="Times"/>
                <a:cs typeface="Time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49" y="3802744"/>
            <a:ext cx="3490069" cy="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2" y="2703766"/>
            <a:ext cx="7688302" cy="3088766"/>
          </a:xfrm>
          <a:prstGeom prst="rect">
            <a:avLst/>
          </a:prstGeom>
        </p:spPr>
      </p:pic>
      <p:sp>
        <p:nvSpPr>
          <p:cNvPr id="10" name="Triangle rectangle 9"/>
          <p:cNvSpPr/>
          <p:nvPr userDrawn="1"/>
        </p:nvSpPr>
        <p:spPr>
          <a:xfrm flipV="1">
            <a:off x="0" y="-6"/>
            <a:ext cx="9144000" cy="347980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066" y="134938"/>
            <a:ext cx="8686800" cy="913638"/>
          </a:xfrm>
        </p:spPr>
        <p:txBody>
          <a:bodyPr lIns="36000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312" y="1444624"/>
            <a:ext cx="7969251" cy="4681539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None/>
              <a:tabLst/>
              <a:defRPr sz="2000" b="1" i="0">
                <a:solidFill>
                  <a:schemeClr val="accent1"/>
                </a:solidFill>
                <a:latin typeface="Times"/>
                <a:cs typeface="Time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8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EBC37D-7AB6-40EE-BCC7-07FE12AE2531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8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3001437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riangle rectangle 8"/>
          <p:cNvSpPr/>
          <p:nvPr userDrawn="1"/>
        </p:nvSpPr>
        <p:spPr>
          <a:xfrm rot="16200000">
            <a:off x="7902588" y="5552698"/>
            <a:ext cx="1758371" cy="1672442"/>
          </a:xfrm>
          <a:prstGeom prst="rtTriangle">
            <a:avLst/>
          </a:prstGeom>
          <a:pattFill prst="wdUpDiag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0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1534"/>
            <a:ext cx="4038600" cy="486463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Brix Slab Bold" pitchFamily="50" charset="0"/>
              <a:buChar char="→"/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52286" y="0"/>
            <a:ext cx="8686800" cy="913638"/>
          </a:xfrm>
        </p:spPr>
        <p:txBody>
          <a:bodyPr lIns="360000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8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726B8A-30E0-4726-81CE-A8AF5D7CF776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8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9" name="Connecteur droit 18"/>
          <p:cNvCxnSpPr/>
          <p:nvPr userDrawn="1"/>
        </p:nvCxnSpPr>
        <p:spPr>
          <a:xfrm flipV="1">
            <a:off x="3001437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riangle rectangle 5"/>
          <p:cNvSpPr/>
          <p:nvPr userDrawn="1"/>
        </p:nvSpPr>
        <p:spPr>
          <a:xfrm rot="5400000">
            <a:off x="-166254" y="-120951"/>
            <a:ext cx="1758371" cy="1672442"/>
          </a:xfrm>
          <a:prstGeom prst="rtTriangle">
            <a:avLst/>
          </a:prstGeom>
          <a:pattFill prst="wdUpDiag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06587" y="1288034"/>
            <a:ext cx="4038600" cy="486463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Brix Slab Bold" pitchFamily="50" charset="0"/>
              <a:buChar char="→"/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95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5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-48382" y="26970"/>
            <a:ext cx="9144000" cy="51571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2" y="5668752"/>
            <a:ext cx="1977280" cy="7943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10" y="427569"/>
            <a:ext cx="3954781" cy="43559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49" y="3802743"/>
            <a:ext cx="4120342" cy="870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8" y="1995273"/>
            <a:ext cx="5406243" cy="24027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0" y="5737035"/>
            <a:ext cx="40873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 userDrawn="1"/>
        </p:nvPicPr>
        <p:blipFill>
          <a:blip r:embed="rId2"/>
          <a:srcRect t="18855" b="18855"/>
          <a:stretch>
            <a:fillRect/>
          </a:stretch>
        </p:blipFill>
        <p:spPr>
          <a:xfrm>
            <a:off x="4174861" y="1308108"/>
            <a:ext cx="4622000" cy="3022601"/>
          </a:xfrm>
          <a:prstGeom prst="rect">
            <a:avLst/>
          </a:prstGeom>
          <a:ln>
            <a:solidFill>
              <a:srgbClr val="009DE0"/>
            </a:solidFill>
          </a:ln>
        </p:spPr>
      </p:pic>
      <p:sp>
        <p:nvSpPr>
          <p:cNvPr id="5" name="Triangle rectangle 4"/>
          <p:cNvSpPr/>
          <p:nvPr userDrawn="1"/>
        </p:nvSpPr>
        <p:spPr>
          <a:xfrm flipH="1">
            <a:off x="7980622" y="3597542"/>
            <a:ext cx="816241" cy="7331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6795991" y="4390898"/>
            <a:ext cx="2000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aseline="30000" dirty="0" err="1"/>
              <a:t>reptiumende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re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omnisinis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dolori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blaccup</a:t>
            </a:r>
            <a:endParaRPr lang="fr-FR" sz="1200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174861" y="4795587"/>
            <a:ext cx="4545800" cy="1462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baseline="30000" dirty="0" err="1">
                <a:solidFill>
                  <a:srgbClr val="FFFFFF"/>
                </a:solidFill>
              </a:rPr>
              <a:t>Itas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eaquis</a:t>
            </a:r>
            <a:r>
              <a:rPr lang="fr-FR" baseline="30000" dirty="0">
                <a:solidFill>
                  <a:srgbClr val="FFFFFF"/>
                </a:solidFill>
              </a:rPr>
              <a:t> et </a:t>
            </a:r>
            <a:r>
              <a:rPr lang="fr-FR" b="1" baseline="30000" dirty="0" err="1">
                <a:solidFill>
                  <a:srgbClr val="FFFFFF"/>
                </a:solidFill>
              </a:rPr>
              <a:t>excerferum</a:t>
            </a:r>
            <a:r>
              <a:rPr lang="fr-FR" b="1" baseline="30000" dirty="0">
                <a:solidFill>
                  <a:srgbClr val="FFFFFF"/>
                </a:solidFill>
              </a:rPr>
              <a:t> </a:t>
            </a:r>
            <a:r>
              <a:rPr lang="fr-FR" b="1" baseline="30000" dirty="0" err="1">
                <a:solidFill>
                  <a:srgbClr val="FFFFFF"/>
                </a:solidFill>
              </a:rPr>
              <a:t>nuscien</a:t>
            </a:r>
            <a:r>
              <a:rPr lang="fr-FR" b="1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ditione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dic</a:t>
            </a:r>
            <a:r>
              <a:rPr lang="fr-FR" baseline="30000" dirty="0">
                <a:solidFill>
                  <a:srgbClr val="FFFFFF"/>
                </a:solidFill>
              </a:rPr>
              <a:t> tem </a:t>
            </a:r>
            <a:r>
              <a:rPr lang="fr-FR" baseline="30000" dirty="0" err="1">
                <a:solidFill>
                  <a:srgbClr val="FFFFFF"/>
                </a:solidFill>
              </a:rPr>
              <a:t>hiciliciist</a:t>
            </a:r>
            <a:r>
              <a:rPr lang="fr-FR" baseline="30000" dirty="0">
                <a:solidFill>
                  <a:srgbClr val="FFFFFF"/>
                </a:solidFill>
              </a:rPr>
              <a:t>, con rem </a:t>
            </a:r>
            <a:r>
              <a:rPr lang="fr-FR" baseline="30000" dirty="0" err="1">
                <a:solidFill>
                  <a:srgbClr val="FFFFFF"/>
                </a:solidFill>
              </a:rPr>
              <a:t>aut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volest</a:t>
            </a:r>
            <a:r>
              <a:rPr lang="fr-FR" baseline="30000" dirty="0">
                <a:solidFill>
                  <a:srgbClr val="FFFFFF"/>
                </a:solidFill>
              </a:rPr>
              <a:t>, </a:t>
            </a:r>
            <a:r>
              <a:rPr lang="fr-FR" baseline="30000" dirty="0" err="1">
                <a:solidFill>
                  <a:srgbClr val="FFFFFF"/>
                </a:solidFill>
              </a:rPr>
              <a:t>sedi</a:t>
            </a:r>
            <a:r>
              <a:rPr lang="fr-FR" baseline="30000" dirty="0">
                <a:solidFill>
                  <a:srgbClr val="FFFFFF"/>
                </a:solidFill>
              </a:rPr>
              <a:t> doles </a:t>
            </a:r>
            <a:r>
              <a:rPr lang="fr-FR" baseline="30000" dirty="0" err="1">
                <a:solidFill>
                  <a:srgbClr val="FFFFFF"/>
                </a:solidFill>
              </a:rPr>
              <a:t>erro</a:t>
            </a:r>
            <a:r>
              <a:rPr lang="fr-FR" baseline="30000" dirty="0">
                <a:solidFill>
                  <a:srgbClr val="FFFFFF"/>
                </a:solidFill>
              </a:rPr>
              <a:t> te sa </a:t>
            </a:r>
            <a:r>
              <a:rPr lang="fr-FR" baseline="30000" dirty="0" err="1">
                <a:solidFill>
                  <a:srgbClr val="FFFFFF"/>
                </a:solidFill>
              </a:rPr>
              <a:t>sam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volum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dolumqui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aceprae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eicipsa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 smtClean="0">
                <a:solidFill>
                  <a:srgbClr val="FFFFFF"/>
                </a:solidFill>
              </a:rPr>
              <a:t>pelesequod</a:t>
            </a:r>
            <a:endParaRPr lang="fr-FR" baseline="30000" dirty="0">
              <a:solidFill>
                <a:srgbClr val="FFFFFF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4064710" y="4648519"/>
            <a:ext cx="934850" cy="2941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064713" y="1109195"/>
            <a:ext cx="1959241" cy="3628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30201" y="1308105"/>
            <a:ext cx="3594100" cy="5096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sz="3200" b="1" baseline="30000" dirty="0" err="1"/>
              <a:t>Itas</a:t>
            </a:r>
            <a:r>
              <a:rPr lang="fr-FR" sz="3200" b="1" baseline="30000" dirty="0"/>
              <a:t> </a:t>
            </a:r>
            <a:r>
              <a:rPr lang="fr-FR" sz="3200" b="1" baseline="30000" dirty="0" err="1"/>
              <a:t>eaquis</a:t>
            </a:r>
            <a:r>
              <a:rPr lang="fr-FR" sz="3200" b="1" baseline="30000" dirty="0"/>
              <a:t> et </a:t>
            </a:r>
            <a:endParaRPr lang="fr-FR" sz="3200" b="1" baseline="30000" dirty="0" smtClean="0"/>
          </a:p>
          <a:p>
            <a:pPr>
              <a:buSzPct val="90000"/>
            </a:pPr>
            <a:r>
              <a:rPr lang="fr-FR" sz="2400" b="1" baseline="30000" dirty="0" err="1" smtClean="0"/>
              <a:t>excerferum</a:t>
            </a:r>
            <a:r>
              <a:rPr lang="fr-FR" sz="2400" b="1" baseline="30000" dirty="0" smtClean="0"/>
              <a:t> </a:t>
            </a:r>
            <a:r>
              <a:rPr lang="fr-FR" sz="2400" b="1" baseline="30000" dirty="0" err="1"/>
              <a:t>nuscien</a:t>
            </a:r>
            <a:r>
              <a:rPr lang="fr-FR" sz="2400" b="1" baseline="30000" dirty="0"/>
              <a:t> </a:t>
            </a:r>
            <a:r>
              <a:rPr lang="fr-FR" sz="2400" baseline="30000" dirty="0" err="1"/>
              <a:t>ditione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dic</a:t>
            </a:r>
            <a:r>
              <a:rPr lang="fr-FR" sz="2400" baseline="30000" dirty="0"/>
              <a:t> tem </a:t>
            </a:r>
            <a:r>
              <a:rPr lang="fr-FR" sz="2400" baseline="30000" dirty="0" err="1"/>
              <a:t>hiciliciist</a:t>
            </a:r>
            <a:r>
              <a:rPr lang="fr-FR" sz="2400" baseline="30000" dirty="0"/>
              <a:t>, con rem </a:t>
            </a:r>
            <a:r>
              <a:rPr lang="fr-FR" sz="2400" baseline="30000" dirty="0" err="1"/>
              <a:t>aut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volest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sedi</a:t>
            </a:r>
            <a:r>
              <a:rPr lang="fr-FR" sz="2400" baseline="30000" dirty="0"/>
              <a:t> doles </a:t>
            </a:r>
            <a:r>
              <a:rPr lang="fr-FR" sz="2400" baseline="30000" dirty="0" err="1"/>
              <a:t>erro</a:t>
            </a:r>
            <a:r>
              <a:rPr lang="fr-FR" sz="2400" baseline="30000" dirty="0"/>
              <a:t> te sa </a:t>
            </a:r>
            <a:r>
              <a:rPr lang="fr-FR" sz="2400" baseline="30000" dirty="0" err="1"/>
              <a:t>sam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dolumqui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aceprae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eicipsa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pelesequod</a:t>
            </a:r>
            <a:r>
              <a:rPr lang="fr-FR" sz="2400" baseline="30000" dirty="0"/>
              <a:t> que cum </a:t>
            </a:r>
            <a:r>
              <a:rPr lang="fr-FR" sz="2400" baseline="30000" dirty="0" err="1"/>
              <a:t>hicieni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hillant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endi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consequ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iduciet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lab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int</a:t>
            </a:r>
            <a:r>
              <a:rPr lang="fr-FR" sz="2400" baseline="30000" dirty="0"/>
              <a:t>.</a:t>
            </a:r>
          </a:p>
          <a:p>
            <a:pPr marL="180975" indent="-165100"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/>
              <a:t>Ficiunt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dolupta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cone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poris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autaquu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ndamus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cusciisque</a:t>
            </a:r>
            <a:r>
              <a:rPr lang="fr-FR" sz="2400" baseline="30000" dirty="0"/>
              <a:t> mo tem </a:t>
            </a:r>
            <a:r>
              <a:rPr lang="fr-FR" sz="2400" baseline="30000" dirty="0" err="1"/>
              <a:t>aut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fugitin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ullit</a:t>
            </a:r>
            <a:r>
              <a:rPr lang="fr-FR" sz="2400" baseline="30000" dirty="0"/>
              <a:t>, </a:t>
            </a:r>
            <a:r>
              <a:rPr lang="fr-FR" sz="2400" baseline="30000" dirty="0" err="1" smtClean="0"/>
              <a:t>iliquo</a:t>
            </a:r>
            <a:endParaRPr lang="fr-FR" sz="2400" baseline="30000" dirty="0"/>
          </a:p>
          <a:p>
            <a:pPr marL="180975" indent="-165100"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 smtClean="0"/>
              <a:t>omnis</a:t>
            </a:r>
            <a:r>
              <a:rPr lang="fr-FR" sz="2400" baseline="30000" dirty="0" smtClean="0"/>
              <a:t> </a:t>
            </a:r>
            <a:r>
              <a:rPr lang="fr-FR" sz="2400" baseline="30000" dirty="0" err="1"/>
              <a:t>dolles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diorumquam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ius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sinvers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pelitia</a:t>
            </a:r>
            <a:r>
              <a:rPr lang="fr-FR" sz="2400" baseline="30000" dirty="0"/>
              <a:t> quo </a:t>
            </a:r>
            <a:r>
              <a:rPr lang="fr-FR" sz="2400" baseline="30000" dirty="0" err="1"/>
              <a:t>ea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repudit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atisciam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expera</a:t>
            </a:r>
            <a:r>
              <a:rPr lang="fr-FR" sz="2400" baseline="30000" dirty="0"/>
              <a:t> </a:t>
            </a:r>
            <a:r>
              <a:rPr lang="fr-FR" sz="2400" baseline="30000" dirty="0" err="1" smtClean="0"/>
              <a:t>iliciae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cepernat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fugitas</a:t>
            </a:r>
            <a:r>
              <a:rPr lang="fr-FR" sz="2400" baseline="30000" dirty="0" smtClean="0"/>
              <a:t> sa </a:t>
            </a:r>
            <a:r>
              <a:rPr lang="fr-FR" sz="2400" baseline="30000" dirty="0" err="1" smtClean="0"/>
              <a:t>conse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molo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modi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berecti</a:t>
            </a:r>
            <a:r>
              <a:rPr lang="fr-FR" sz="2400" baseline="30000" dirty="0" smtClean="0"/>
              <a:t> tem </a:t>
            </a:r>
            <a:r>
              <a:rPr lang="fr-FR" sz="2400" baseline="30000" dirty="0" err="1" smtClean="0"/>
              <a:t>ius</a:t>
            </a:r>
            <a:r>
              <a:rPr lang="fr-FR" sz="2400" baseline="30000" dirty="0" smtClean="0"/>
              <a:t>, officie </a:t>
            </a:r>
            <a:r>
              <a:rPr lang="fr-FR" sz="2400" baseline="30000" dirty="0" err="1" smtClean="0"/>
              <a:t>ndiscipsam</a:t>
            </a:r>
            <a:endParaRPr lang="fr-FR" sz="2400" i="1" dirty="0"/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8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B56F77-67F8-4CE7-BB54-35AA23D66155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8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6" name="Connecteur droit 25"/>
          <p:cNvCxnSpPr/>
          <p:nvPr userDrawn="1"/>
        </p:nvCxnSpPr>
        <p:spPr>
          <a:xfrm flipV="1">
            <a:off x="3001437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 userDrawn="1"/>
        </p:nvSpPr>
        <p:spPr>
          <a:xfrm>
            <a:off x="168010" y="1146614"/>
            <a:ext cx="2833424" cy="28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052286" y="0"/>
            <a:ext cx="8686800" cy="913638"/>
          </a:xfrm>
        </p:spPr>
        <p:txBody>
          <a:bodyPr lIns="360000"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6" name="Triangle rectangle 15"/>
          <p:cNvSpPr/>
          <p:nvPr userDrawn="1"/>
        </p:nvSpPr>
        <p:spPr>
          <a:xfrm rot="5400000">
            <a:off x="-344379" y="-346576"/>
            <a:ext cx="1758371" cy="1672442"/>
          </a:xfrm>
          <a:prstGeom prst="rtTriangle">
            <a:avLst/>
          </a:prstGeom>
          <a:pattFill prst="wdUpDiag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21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 userDrawn="1"/>
        </p:nvPicPr>
        <p:blipFill>
          <a:blip r:embed="rId2"/>
          <a:srcRect t="18855" b="18855"/>
          <a:stretch>
            <a:fillRect/>
          </a:stretch>
        </p:blipFill>
        <p:spPr>
          <a:xfrm>
            <a:off x="0" y="1012087"/>
            <a:ext cx="9144000" cy="5439858"/>
          </a:xfrm>
          <a:prstGeom prst="rect">
            <a:avLst/>
          </a:prstGeom>
          <a:ln>
            <a:noFill/>
          </a:ln>
        </p:spPr>
      </p:pic>
      <p:sp>
        <p:nvSpPr>
          <p:cNvPr id="4" name="ZoneTexte 3"/>
          <p:cNvSpPr txBox="1"/>
          <p:nvPr userDrawn="1"/>
        </p:nvSpPr>
        <p:spPr>
          <a:xfrm>
            <a:off x="4390337" y="1769210"/>
            <a:ext cx="4361658" cy="2627048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wrap="square" tIns="280800" rtlCol="0">
            <a:noAutofit/>
          </a:bodyPr>
          <a:lstStyle/>
          <a:p>
            <a:pPr marL="355600" marR="0" indent="-355600" algn="l" defTabSz="54133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Lucida Grande"/>
              <a:buChar char="➔"/>
              <a:tabLst/>
              <a:defRPr/>
            </a:pPr>
            <a:r>
              <a:rPr lang="fr-FR" sz="2800" b="1" i="0" baseline="30000" dirty="0" smtClean="0"/>
              <a:t> </a:t>
            </a:r>
            <a:r>
              <a:rPr lang="fr-FR" sz="2800" b="1" i="0" baseline="30000" dirty="0" err="1" smtClean="0"/>
              <a:t>excerferum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 err="1" smtClean="0"/>
              <a:t>nuscien</a:t>
            </a:r>
            <a:endParaRPr lang="fr-FR" sz="2800" b="1" i="0" baseline="30000" dirty="0" smtClean="0"/>
          </a:p>
          <a:p>
            <a:pPr marL="355600" indent="-355600" defTabSz="541338">
              <a:spcBef>
                <a:spcPts val="1200"/>
              </a:spcBef>
              <a:buClr>
                <a:schemeClr val="tx2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ditione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 err="1"/>
              <a:t>dic</a:t>
            </a:r>
            <a:r>
              <a:rPr lang="fr-FR" sz="2800" b="1" i="0" baseline="30000" dirty="0"/>
              <a:t> tem </a:t>
            </a:r>
            <a:r>
              <a:rPr lang="fr-FR" sz="2800" b="1" i="0" baseline="30000" dirty="0" err="1"/>
              <a:t>hiciliciist</a:t>
            </a:r>
            <a:r>
              <a:rPr lang="fr-FR" sz="2800" b="1" i="0" baseline="30000" dirty="0"/>
              <a:t>, con rem </a:t>
            </a:r>
            <a:r>
              <a:rPr lang="fr-FR" sz="2800" b="1" i="0" baseline="30000" dirty="0" err="1"/>
              <a:t>aut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volest</a:t>
            </a:r>
            <a:r>
              <a:rPr lang="fr-FR" sz="2800" b="1" i="0" baseline="30000" dirty="0"/>
              <a:t>, </a:t>
            </a:r>
            <a:r>
              <a:rPr lang="fr-FR" sz="2800" b="1" i="0" baseline="30000" dirty="0" err="1"/>
              <a:t>sedi</a:t>
            </a:r>
            <a:r>
              <a:rPr lang="fr-FR" sz="2800" b="1" i="0" baseline="30000" dirty="0"/>
              <a:t> doles </a:t>
            </a:r>
            <a:endParaRPr lang="fr-FR" sz="2800" b="1" i="0" baseline="30000" dirty="0" smtClean="0"/>
          </a:p>
          <a:p>
            <a:pPr marL="355600" indent="-355600" defTabSz="541338">
              <a:spcBef>
                <a:spcPts val="1200"/>
              </a:spcBef>
              <a:buClr>
                <a:schemeClr val="tx2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erro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/>
              <a:t>te sa </a:t>
            </a:r>
            <a:r>
              <a:rPr lang="fr-FR" sz="2800" b="1" i="0" baseline="30000" dirty="0" err="1"/>
              <a:t>sam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volum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dolumqui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aceprae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 smtClean="0"/>
              <a:t>eicipsa</a:t>
            </a:r>
            <a:endParaRPr lang="fr-FR" sz="2800" b="1" i="0" baseline="30000" dirty="0" smtClean="0"/>
          </a:p>
          <a:p>
            <a:pPr marL="355600" indent="-355600" defTabSz="541338">
              <a:spcBef>
                <a:spcPts val="1200"/>
              </a:spcBef>
              <a:buClr>
                <a:schemeClr val="tx2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pelesequod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/>
              <a:t>que cum </a:t>
            </a:r>
            <a:r>
              <a:rPr lang="fr-FR" sz="2800" b="1" i="0" baseline="30000" dirty="0" err="1" smtClean="0"/>
              <a:t>hicieni</a:t>
            </a:r>
            <a:endParaRPr lang="fr-FR" sz="2800" b="1" i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4308107" y="1603224"/>
            <a:ext cx="829009" cy="2675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800" b="1" dirty="0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8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434E1C-2E27-4D36-AEB3-9069DD8AE1E7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8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3001437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052286" y="0"/>
            <a:ext cx="8686800" cy="913638"/>
          </a:xfrm>
        </p:spPr>
        <p:txBody>
          <a:bodyPr lIns="360000"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Triangle rectangle 10"/>
          <p:cNvSpPr/>
          <p:nvPr userDrawn="1"/>
        </p:nvSpPr>
        <p:spPr>
          <a:xfrm rot="5400000">
            <a:off x="-439379" y="-310951"/>
            <a:ext cx="1758371" cy="1672442"/>
          </a:xfrm>
          <a:prstGeom prst="rtTriangle">
            <a:avLst/>
          </a:prstGeom>
          <a:pattFill prst="wdUpDiag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84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67" y="0"/>
            <a:ext cx="9144000" cy="545698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10" y="427569"/>
            <a:ext cx="3954781" cy="4355997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029811" y="2536113"/>
            <a:ext cx="4074850" cy="473701"/>
          </a:xfrm>
          <a:prstGeom prst="rect">
            <a:avLst/>
          </a:prstGeom>
          <a:solidFill>
            <a:srgbClr val="443A31"/>
          </a:solidFill>
        </p:spPr>
        <p:txBody>
          <a:bodyPr wrap="square" lIns="72000" tIns="144000" rIns="72000" bIns="0" rtlCol="0" anchor="b">
            <a:spAutoFit/>
          </a:bodyPr>
          <a:lstStyle/>
          <a:p>
            <a:pPr algn="ctr"/>
            <a:r>
              <a:rPr lang="fr-FR" sz="3200" baseline="30000" dirty="0" smtClean="0">
                <a:solidFill>
                  <a:schemeClr val="bg1"/>
                </a:solidFill>
                <a:latin typeface="Brix Slab Black" pitchFamily="50" charset="0"/>
              </a:rPr>
              <a:t>laphia.labex.u-bordeaux.fr/en/</a:t>
            </a:r>
            <a:endParaRPr lang="fr-FR" sz="3200" baseline="30000" dirty="0">
              <a:solidFill>
                <a:schemeClr val="bg1"/>
              </a:solidFill>
              <a:latin typeface="Brix Slab Black" pitchFamily="50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-3" y="4939430"/>
            <a:ext cx="914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</a:rPr>
              <a:t>This document has been </a:t>
            </a:r>
            <a:r>
              <a:rPr lang="en-US" sz="900" dirty="0" smtClean="0">
                <a:solidFill>
                  <a:schemeClr val="bg1"/>
                </a:solidFill>
              </a:rPr>
              <a:t>carried out </a:t>
            </a:r>
            <a:r>
              <a:rPr lang="en-US" sz="900" dirty="0">
                <a:solidFill>
                  <a:schemeClr val="bg1"/>
                </a:solidFill>
              </a:rPr>
              <a:t>with financial support </a:t>
            </a:r>
            <a:r>
              <a:rPr lang="en-US" sz="900" dirty="0" smtClean="0">
                <a:solidFill>
                  <a:schemeClr val="bg1"/>
                </a:solidFill>
              </a:rPr>
              <a:t>from </a:t>
            </a:r>
            <a:r>
              <a:rPr lang="fr-FR" sz="900" dirty="0" smtClean="0">
                <a:solidFill>
                  <a:schemeClr val="bg1"/>
                </a:solidFill>
              </a:rPr>
              <a:t>the </a:t>
            </a:r>
            <a:r>
              <a:rPr lang="fr-FR" sz="900" dirty="0">
                <a:solidFill>
                  <a:schemeClr val="bg1"/>
                </a:solidFill>
              </a:rPr>
              <a:t>French </a:t>
            </a:r>
            <a:r>
              <a:rPr lang="fr-FR" sz="900" dirty="0" smtClean="0">
                <a:solidFill>
                  <a:schemeClr val="bg1"/>
                </a:solidFill>
              </a:rPr>
              <a:t>National </a:t>
            </a:r>
            <a:r>
              <a:rPr lang="fr-FR" sz="900" dirty="0" err="1" smtClean="0">
                <a:solidFill>
                  <a:schemeClr val="bg1"/>
                </a:solidFill>
              </a:rPr>
              <a:t>Research</a:t>
            </a:r>
            <a:r>
              <a:rPr lang="fr-FR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Agency </a:t>
            </a:r>
            <a:r>
              <a:rPr lang="en-US" sz="900" dirty="0">
                <a:solidFill>
                  <a:schemeClr val="bg1"/>
                </a:solidFill>
              </a:rPr>
              <a:t>(ANR</a:t>
            </a:r>
            <a:r>
              <a:rPr lang="en-US" sz="900" dirty="0" smtClean="0">
                <a:solidFill>
                  <a:schemeClr val="bg1"/>
                </a:solidFill>
              </a:rPr>
              <a:t>) </a:t>
            </a:r>
            <a:r>
              <a:rPr lang="fr-FR" sz="1050" dirty="0" err="1" smtClean="0">
                <a:solidFill>
                  <a:schemeClr val="bg1"/>
                </a:solidFill>
              </a:rPr>
              <a:t>under</a:t>
            </a:r>
            <a:r>
              <a:rPr lang="fr-FR" sz="1050" dirty="0" smtClean="0">
                <a:solidFill>
                  <a:schemeClr val="bg1"/>
                </a:solidFill>
              </a:rPr>
              <a:t>  the ʺfutur </a:t>
            </a:r>
            <a:r>
              <a:rPr lang="fr-FR" sz="1050" dirty="0" err="1" smtClean="0">
                <a:solidFill>
                  <a:schemeClr val="bg1"/>
                </a:solidFill>
              </a:rPr>
              <a:t>investments</a:t>
            </a:r>
            <a:r>
              <a:rPr lang="fr-FR" sz="1050" dirty="0" smtClean="0">
                <a:solidFill>
                  <a:schemeClr val="bg1"/>
                </a:solidFill>
              </a:rPr>
              <a:t> program ʺ in the </a:t>
            </a:r>
            <a:r>
              <a:rPr lang="fr-FR" sz="1050" dirty="0" err="1" smtClean="0">
                <a:solidFill>
                  <a:schemeClr val="bg1"/>
                </a:solidFill>
              </a:rPr>
              <a:t>framework</a:t>
            </a:r>
            <a:r>
              <a:rPr lang="fr-FR" sz="1050" dirty="0" smtClean="0">
                <a:solidFill>
                  <a:schemeClr val="bg1"/>
                </a:solidFill>
              </a:rPr>
              <a:t> of the </a:t>
            </a:r>
            <a:r>
              <a:rPr lang="fr-FR" sz="1050" dirty="0" err="1" smtClean="0">
                <a:solidFill>
                  <a:schemeClr val="bg1"/>
                </a:solidFill>
              </a:rPr>
              <a:t>IdEx</a:t>
            </a:r>
            <a:r>
              <a:rPr lang="fr-FR" sz="1050" dirty="0" smtClean="0">
                <a:solidFill>
                  <a:schemeClr val="bg1"/>
                </a:solidFill>
              </a:rPr>
              <a:t> program </a:t>
            </a:r>
            <a:r>
              <a:rPr lang="fr-FR" sz="1050" dirty="0" err="1" smtClean="0">
                <a:solidFill>
                  <a:schemeClr val="bg1"/>
                </a:solidFill>
              </a:rPr>
              <a:t>wich</a:t>
            </a:r>
            <a:r>
              <a:rPr lang="fr-FR" sz="1050" dirty="0" smtClean="0">
                <a:solidFill>
                  <a:schemeClr val="bg1"/>
                </a:solidFill>
              </a:rPr>
              <a:t> the </a:t>
            </a:r>
            <a:r>
              <a:rPr lang="fr-FR" sz="1050" dirty="0" err="1" smtClean="0">
                <a:solidFill>
                  <a:schemeClr val="bg1"/>
                </a:solidFill>
              </a:rPr>
              <a:t>reference</a:t>
            </a:r>
            <a:r>
              <a:rPr lang="fr-FR" sz="1050" dirty="0" smtClean="0">
                <a:solidFill>
                  <a:schemeClr val="bg1"/>
                </a:solidFill>
              </a:rPr>
              <a:t> </a:t>
            </a:r>
            <a:r>
              <a:rPr lang="fr-FR" sz="1050" dirty="0" err="1" smtClean="0">
                <a:solidFill>
                  <a:schemeClr val="bg1"/>
                </a:solidFill>
              </a:rPr>
              <a:t>is</a:t>
            </a:r>
            <a:r>
              <a:rPr lang="fr-FR" sz="1050" dirty="0" smtClean="0">
                <a:solidFill>
                  <a:schemeClr val="bg1"/>
                </a:solidFill>
              </a:rPr>
              <a:t> ANR – n° ANR-10-IDEX-03-02,</a:t>
            </a:r>
            <a:endParaRPr lang="fr-FR" sz="1200" dirty="0" smtClean="0">
              <a:solidFill>
                <a:schemeClr val="bg1"/>
              </a:solidFill>
            </a:endParaRPr>
          </a:p>
          <a:p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2235323"/>
            <a:ext cx="210844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rix Slab Black" pitchFamily="50" charset="0"/>
              </a:rPr>
              <a:t>More information :</a:t>
            </a:r>
            <a:endParaRPr lang="fr-FR" sz="3200" baseline="30000" dirty="0">
              <a:solidFill>
                <a:schemeClr val="bg1"/>
              </a:solidFill>
              <a:latin typeface="Brix Slab Black" pitchFamily="50" charset="0"/>
            </a:endParaRPr>
          </a:p>
        </p:txBody>
      </p:sp>
      <p:pic>
        <p:nvPicPr>
          <p:cNvPr id="10" name="Image 9" descr="Animationx10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2" y="5668752"/>
            <a:ext cx="1977280" cy="7943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0" y="5737035"/>
            <a:ext cx="40873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1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587372" y="1189342"/>
            <a:ext cx="647700" cy="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235072" y="1189342"/>
            <a:ext cx="647700" cy="0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9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6"/>
        </a:buClr>
        <a:buFont typeface="Brix Slab Bold" pitchFamily="50" charset="0"/>
        <a:buNone/>
        <a:defRPr sz="2800" b="1" kern="1200">
          <a:solidFill>
            <a:srgbClr val="009DE0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63E8D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33E8D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33E8D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1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1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C37D-7AB6-40EE-BCC7-07FE12AE2531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83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6B8A-30E0-4726-81CE-A8AF5D7CF776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36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7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F77-67F8-4CE7-BB54-35AA23D66155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76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4E1C-2E27-4D36-AEB3-9069DD8AE1E7}" type="datetime4">
              <a:rPr lang="fr-FR" smtClean="0"/>
              <a:t>mai 21, 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6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4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033E8D"/>
      </a:dk2>
      <a:lt2>
        <a:srgbClr val="033E8D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</TotalTime>
  <Words>24</Words>
  <Application>Microsoft Macintosh PowerPoint</Application>
  <PresentationFormat>Présentation à l'écran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UBx1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université Bx1</dc:creator>
  <cp:lastModifiedBy>Bue</cp:lastModifiedBy>
  <cp:revision>547</cp:revision>
  <cp:lastPrinted>2015-01-09T13:12:56Z</cp:lastPrinted>
  <dcterms:created xsi:type="dcterms:W3CDTF">2013-12-13T12:27:54Z</dcterms:created>
  <dcterms:modified xsi:type="dcterms:W3CDTF">2015-05-21T12:19:39Z</dcterms:modified>
</cp:coreProperties>
</file>